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71" r:id="rId2"/>
    <p:sldId id="261" r:id="rId3"/>
    <p:sldId id="262" r:id="rId4"/>
    <p:sldId id="272" r:id="rId5"/>
    <p:sldId id="273" r:id="rId6"/>
    <p:sldId id="27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3FA018-D44C-4C4E-90A5-1EA7B00D42A7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6AD7D4-891D-487C-93C0-A7359F65526A}">
      <dgm:prSet/>
      <dgm:spPr/>
      <dgm:t>
        <a:bodyPr/>
        <a:lstStyle/>
        <a:p>
          <a:r>
            <a:rPr lang="hr-HR" dirty="0"/>
            <a:t>Materijalna: </a:t>
          </a:r>
        </a:p>
        <a:p>
          <a:r>
            <a:rPr lang="hr-HR" dirty="0"/>
            <a:t>zemljište, zgrade, poslovni prostor, oprema, novac,…</a:t>
          </a:r>
          <a:endParaRPr lang="en-US" dirty="0"/>
        </a:p>
      </dgm:t>
    </dgm:pt>
    <dgm:pt modelId="{D25AB045-0DFD-4866-BD12-22C488076605}" type="parTrans" cxnId="{DB0B19A8-8BB9-41AA-A90C-AD7C4BFC2FD3}">
      <dgm:prSet/>
      <dgm:spPr/>
      <dgm:t>
        <a:bodyPr/>
        <a:lstStyle/>
        <a:p>
          <a:endParaRPr lang="en-US"/>
        </a:p>
      </dgm:t>
    </dgm:pt>
    <dgm:pt modelId="{A4EB7B29-9052-43B6-BFD9-8374F04CF121}" type="sibTrans" cxnId="{DB0B19A8-8BB9-41AA-A90C-AD7C4BFC2FD3}">
      <dgm:prSet/>
      <dgm:spPr/>
      <dgm:t>
        <a:bodyPr/>
        <a:lstStyle/>
        <a:p>
          <a:endParaRPr lang="en-US"/>
        </a:p>
      </dgm:t>
    </dgm:pt>
    <dgm:pt modelId="{2A16A50B-8654-4E7F-B6FD-F03752A7FB77}">
      <dgm:prSet/>
      <dgm:spPr/>
      <dgm:t>
        <a:bodyPr/>
        <a:lstStyle/>
        <a:p>
          <a:r>
            <a:rPr lang="hr-HR" dirty="0"/>
            <a:t>Nematerijalna: </a:t>
          </a:r>
        </a:p>
        <a:p>
          <a:r>
            <a:rPr lang="hr-HR" dirty="0"/>
            <a:t>znanje i vještine (</a:t>
          </a:r>
          <a:r>
            <a:rPr lang="hr-HR" dirty="0" err="1"/>
            <a:t>know-how</a:t>
          </a:r>
          <a:r>
            <a:rPr lang="hr-HR" dirty="0"/>
            <a:t>), ljudske kvalitete, patenti, licencije, koncesije, franšiza, copyright, </a:t>
          </a:r>
          <a:r>
            <a:rPr lang="hr-HR" dirty="0" err="1"/>
            <a:t>goodwill</a:t>
          </a:r>
          <a:r>
            <a:rPr lang="hr-HR" dirty="0"/>
            <a:t>, softver,…</a:t>
          </a:r>
          <a:endParaRPr lang="en-US" dirty="0"/>
        </a:p>
      </dgm:t>
    </dgm:pt>
    <dgm:pt modelId="{D09F5722-1FB4-40EB-9761-136319411269}" type="parTrans" cxnId="{DA99B321-2C5D-4EBA-977A-F937C79697A6}">
      <dgm:prSet/>
      <dgm:spPr/>
      <dgm:t>
        <a:bodyPr/>
        <a:lstStyle/>
        <a:p>
          <a:endParaRPr lang="en-US"/>
        </a:p>
      </dgm:t>
    </dgm:pt>
    <dgm:pt modelId="{DCCD1936-338E-4122-A4DF-BAF459538614}" type="sibTrans" cxnId="{DA99B321-2C5D-4EBA-977A-F937C79697A6}">
      <dgm:prSet/>
      <dgm:spPr/>
      <dgm:t>
        <a:bodyPr/>
        <a:lstStyle/>
        <a:p>
          <a:endParaRPr lang="en-US"/>
        </a:p>
      </dgm:t>
    </dgm:pt>
    <dgm:pt modelId="{6F1C9F35-8B44-4CFF-AAD4-B75A0BF855AF}" type="pres">
      <dgm:prSet presAssocID="{D63FA018-D44C-4C4E-90A5-1EA7B00D42A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05303C4-8F0C-4E9C-AD8E-5D597FE47B2C}" type="pres">
      <dgm:prSet presAssocID="{EA6AD7D4-891D-487C-93C0-A7359F65526A}" presName="hierRoot1" presStyleCnt="0"/>
      <dgm:spPr/>
    </dgm:pt>
    <dgm:pt modelId="{8EEBB1A8-0559-4316-A1AD-B09117FAC0E3}" type="pres">
      <dgm:prSet presAssocID="{EA6AD7D4-891D-487C-93C0-A7359F65526A}" presName="composite" presStyleCnt="0"/>
      <dgm:spPr/>
    </dgm:pt>
    <dgm:pt modelId="{FB2DA5DD-808B-42C5-8DB6-FC11BB29EC49}" type="pres">
      <dgm:prSet presAssocID="{EA6AD7D4-891D-487C-93C0-A7359F65526A}" presName="background" presStyleLbl="node0" presStyleIdx="0" presStyleCnt="2"/>
      <dgm:spPr/>
    </dgm:pt>
    <dgm:pt modelId="{D8EFBDAF-8225-4B6B-A984-7AD0C52CC356}" type="pres">
      <dgm:prSet presAssocID="{EA6AD7D4-891D-487C-93C0-A7359F65526A}" presName="text" presStyleLbl="fgAcc0" presStyleIdx="0" presStyleCnt="2">
        <dgm:presLayoutVars>
          <dgm:chPref val="3"/>
        </dgm:presLayoutVars>
      </dgm:prSet>
      <dgm:spPr/>
    </dgm:pt>
    <dgm:pt modelId="{E39F4D5C-AD8F-4CA7-955A-B0B6791AE3F6}" type="pres">
      <dgm:prSet presAssocID="{EA6AD7D4-891D-487C-93C0-A7359F65526A}" presName="hierChild2" presStyleCnt="0"/>
      <dgm:spPr/>
    </dgm:pt>
    <dgm:pt modelId="{AAE00237-2C3E-4186-8EDA-15DB564C928C}" type="pres">
      <dgm:prSet presAssocID="{2A16A50B-8654-4E7F-B6FD-F03752A7FB77}" presName="hierRoot1" presStyleCnt="0"/>
      <dgm:spPr/>
    </dgm:pt>
    <dgm:pt modelId="{48A58B55-719B-48D1-B253-7C11489A7D62}" type="pres">
      <dgm:prSet presAssocID="{2A16A50B-8654-4E7F-B6FD-F03752A7FB77}" presName="composite" presStyleCnt="0"/>
      <dgm:spPr/>
    </dgm:pt>
    <dgm:pt modelId="{640E599E-0CD3-40F2-9765-A894B353F989}" type="pres">
      <dgm:prSet presAssocID="{2A16A50B-8654-4E7F-B6FD-F03752A7FB77}" presName="background" presStyleLbl="node0" presStyleIdx="1" presStyleCnt="2"/>
      <dgm:spPr/>
    </dgm:pt>
    <dgm:pt modelId="{475B069C-AA8D-4872-B4D5-E0427AA268D7}" type="pres">
      <dgm:prSet presAssocID="{2A16A50B-8654-4E7F-B6FD-F03752A7FB77}" presName="text" presStyleLbl="fgAcc0" presStyleIdx="1" presStyleCnt="2">
        <dgm:presLayoutVars>
          <dgm:chPref val="3"/>
        </dgm:presLayoutVars>
      </dgm:prSet>
      <dgm:spPr/>
    </dgm:pt>
    <dgm:pt modelId="{885DE5D3-A541-461B-A4C2-F0C2EC3D5B6E}" type="pres">
      <dgm:prSet presAssocID="{2A16A50B-8654-4E7F-B6FD-F03752A7FB77}" presName="hierChild2" presStyleCnt="0"/>
      <dgm:spPr/>
    </dgm:pt>
  </dgm:ptLst>
  <dgm:cxnLst>
    <dgm:cxn modelId="{DA99B321-2C5D-4EBA-977A-F937C79697A6}" srcId="{D63FA018-D44C-4C4E-90A5-1EA7B00D42A7}" destId="{2A16A50B-8654-4E7F-B6FD-F03752A7FB77}" srcOrd="1" destOrd="0" parTransId="{D09F5722-1FB4-40EB-9761-136319411269}" sibTransId="{DCCD1936-338E-4122-A4DF-BAF459538614}"/>
    <dgm:cxn modelId="{44E05324-BF59-422E-B26E-8C4CD1E44188}" type="presOf" srcId="{D63FA018-D44C-4C4E-90A5-1EA7B00D42A7}" destId="{6F1C9F35-8B44-4CFF-AAD4-B75A0BF855AF}" srcOrd="0" destOrd="0" presId="urn:microsoft.com/office/officeart/2005/8/layout/hierarchy1"/>
    <dgm:cxn modelId="{0B98B360-D2B9-4928-8FDC-8AA94F907E1A}" type="presOf" srcId="{EA6AD7D4-891D-487C-93C0-A7359F65526A}" destId="{D8EFBDAF-8225-4B6B-A984-7AD0C52CC356}" srcOrd="0" destOrd="0" presId="urn:microsoft.com/office/officeart/2005/8/layout/hierarchy1"/>
    <dgm:cxn modelId="{DB0B19A8-8BB9-41AA-A90C-AD7C4BFC2FD3}" srcId="{D63FA018-D44C-4C4E-90A5-1EA7B00D42A7}" destId="{EA6AD7D4-891D-487C-93C0-A7359F65526A}" srcOrd="0" destOrd="0" parTransId="{D25AB045-0DFD-4866-BD12-22C488076605}" sibTransId="{A4EB7B29-9052-43B6-BFD9-8374F04CF121}"/>
    <dgm:cxn modelId="{6799D7D2-DD49-4418-98C8-5C05D0535380}" type="presOf" srcId="{2A16A50B-8654-4E7F-B6FD-F03752A7FB77}" destId="{475B069C-AA8D-4872-B4D5-E0427AA268D7}" srcOrd="0" destOrd="0" presId="urn:microsoft.com/office/officeart/2005/8/layout/hierarchy1"/>
    <dgm:cxn modelId="{F6FC41A5-365A-45BD-A9AD-FCB4AC952D10}" type="presParOf" srcId="{6F1C9F35-8B44-4CFF-AAD4-B75A0BF855AF}" destId="{E05303C4-8F0C-4E9C-AD8E-5D597FE47B2C}" srcOrd="0" destOrd="0" presId="urn:microsoft.com/office/officeart/2005/8/layout/hierarchy1"/>
    <dgm:cxn modelId="{532CBEAC-6E7D-4661-A20B-7AF27BB13AA2}" type="presParOf" srcId="{E05303C4-8F0C-4E9C-AD8E-5D597FE47B2C}" destId="{8EEBB1A8-0559-4316-A1AD-B09117FAC0E3}" srcOrd="0" destOrd="0" presId="urn:microsoft.com/office/officeart/2005/8/layout/hierarchy1"/>
    <dgm:cxn modelId="{514A9F11-34CA-410F-BF42-313E6C30432E}" type="presParOf" srcId="{8EEBB1A8-0559-4316-A1AD-B09117FAC0E3}" destId="{FB2DA5DD-808B-42C5-8DB6-FC11BB29EC49}" srcOrd="0" destOrd="0" presId="urn:microsoft.com/office/officeart/2005/8/layout/hierarchy1"/>
    <dgm:cxn modelId="{66643DC3-0C94-4DAB-9403-656FA9D1DFE3}" type="presParOf" srcId="{8EEBB1A8-0559-4316-A1AD-B09117FAC0E3}" destId="{D8EFBDAF-8225-4B6B-A984-7AD0C52CC356}" srcOrd="1" destOrd="0" presId="urn:microsoft.com/office/officeart/2005/8/layout/hierarchy1"/>
    <dgm:cxn modelId="{29A5434D-C1CF-4766-B94A-11A0BA93F267}" type="presParOf" srcId="{E05303C4-8F0C-4E9C-AD8E-5D597FE47B2C}" destId="{E39F4D5C-AD8F-4CA7-955A-B0B6791AE3F6}" srcOrd="1" destOrd="0" presId="urn:microsoft.com/office/officeart/2005/8/layout/hierarchy1"/>
    <dgm:cxn modelId="{C204BD76-F78D-431A-B014-A01E0ADE70BC}" type="presParOf" srcId="{6F1C9F35-8B44-4CFF-AAD4-B75A0BF855AF}" destId="{AAE00237-2C3E-4186-8EDA-15DB564C928C}" srcOrd="1" destOrd="0" presId="urn:microsoft.com/office/officeart/2005/8/layout/hierarchy1"/>
    <dgm:cxn modelId="{091335D0-D617-43BE-94E7-763E865E4F09}" type="presParOf" srcId="{AAE00237-2C3E-4186-8EDA-15DB564C928C}" destId="{48A58B55-719B-48D1-B253-7C11489A7D62}" srcOrd="0" destOrd="0" presId="urn:microsoft.com/office/officeart/2005/8/layout/hierarchy1"/>
    <dgm:cxn modelId="{9F32B165-4CCC-4590-9BB1-3DC1C4E5A777}" type="presParOf" srcId="{48A58B55-719B-48D1-B253-7C11489A7D62}" destId="{640E599E-0CD3-40F2-9765-A894B353F989}" srcOrd="0" destOrd="0" presId="urn:microsoft.com/office/officeart/2005/8/layout/hierarchy1"/>
    <dgm:cxn modelId="{670C2001-8B47-4367-B32E-1FF2728A89F8}" type="presParOf" srcId="{48A58B55-719B-48D1-B253-7C11489A7D62}" destId="{475B069C-AA8D-4872-B4D5-E0427AA268D7}" srcOrd="1" destOrd="0" presId="urn:microsoft.com/office/officeart/2005/8/layout/hierarchy1"/>
    <dgm:cxn modelId="{15817206-B01A-456E-A0F0-D24535DDDB37}" type="presParOf" srcId="{AAE00237-2C3E-4186-8EDA-15DB564C928C}" destId="{885DE5D3-A541-461B-A4C2-F0C2EC3D5B6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DA5DD-808B-42C5-8DB6-FC11BB29EC49}">
      <dsp:nvSpPr>
        <dsp:cNvPr id="0" name=""/>
        <dsp:cNvSpPr/>
      </dsp:nvSpPr>
      <dsp:spPr>
        <a:xfrm>
          <a:off x="1198" y="523583"/>
          <a:ext cx="4206029" cy="26708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EFBDAF-8225-4B6B-A984-7AD0C52CC356}">
      <dsp:nvSpPr>
        <dsp:cNvPr id="0" name=""/>
        <dsp:cNvSpPr/>
      </dsp:nvSpPr>
      <dsp:spPr>
        <a:xfrm>
          <a:off x="468534" y="967553"/>
          <a:ext cx="4206029" cy="2670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Materijalna: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zemljište, zgrade, poslovni prostor, oprema, novac,…</a:t>
          </a:r>
          <a:endParaRPr lang="en-US" sz="2700" kern="1200" dirty="0"/>
        </a:p>
      </dsp:txBody>
      <dsp:txXfrm>
        <a:off x="546760" y="1045779"/>
        <a:ext cx="4049577" cy="2514376"/>
      </dsp:txXfrm>
    </dsp:sp>
    <dsp:sp modelId="{640E599E-0CD3-40F2-9765-A894B353F989}">
      <dsp:nvSpPr>
        <dsp:cNvPr id="0" name=""/>
        <dsp:cNvSpPr/>
      </dsp:nvSpPr>
      <dsp:spPr>
        <a:xfrm>
          <a:off x="5141900" y="523583"/>
          <a:ext cx="4206029" cy="26708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5B069C-AA8D-4872-B4D5-E0427AA268D7}">
      <dsp:nvSpPr>
        <dsp:cNvPr id="0" name=""/>
        <dsp:cNvSpPr/>
      </dsp:nvSpPr>
      <dsp:spPr>
        <a:xfrm>
          <a:off x="5609237" y="967553"/>
          <a:ext cx="4206029" cy="26708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Nematerijalna: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znanje i vještine (</a:t>
          </a:r>
          <a:r>
            <a:rPr lang="hr-HR" sz="2700" kern="1200" dirty="0" err="1"/>
            <a:t>know-how</a:t>
          </a:r>
          <a:r>
            <a:rPr lang="hr-HR" sz="2700" kern="1200" dirty="0"/>
            <a:t>), ljudske kvalitete, patenti, licencije, koncesije, franšiza, copyright, </a:t>
          </a:r>
          <a:r>
            <a:rPr lang="hr-HR" sz="2700" kern="1200" dirty="0" err="1"/>
            <a:t>goodwill</a:t>
          </a:r>
          <a:r>
            <a:rPr lang="hr-HR" sz="2700" kern="1200" dirty="0"/>
            <a:t>, softver,…</a:t>
          </a:r>
          <a:endParaRPr lang="en-US" sz="2700" kern="1200" dirty="0"/>
        </a:p>
      </dsp:txBody>
      <dsp:txXfrm>
        <a:off x="5687463" y="1045779"/>
        <a:ext cx="4049577" cy="2514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BFD00-4E55-4AAD-942F-0C779E84D440}" type="datetimeFigureOut">
              <a:rPr lang="hr-HR" smtClean="0"/>
              <a:t>10.6.2026.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2E572-CE68-4BEC-AF99-03B1442ABF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8926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09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6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75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36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48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24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1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60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39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0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373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43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96515D-B0E0-05A1-AD29-E90DF662CDB7}"/>
              </a:ext>
            </a:extLst>
          </p:cNvPr>
          <p:cNvSpPr txBox="1">
            <a:spLocks/>
          </p:cNvSpPr>
          <p:nvPr/>
        </p:nvSpPr>
        <p:spPr>
          <a:xfrm>
            <a:off x="1115555" y="887569"/>
            <a:ext cx="10169635" cy="2541431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3200" dirty="0">
                <a:solidFill>
                  <a:schemeClr val="tx2"/>
                </a:solidFill>
              </a:rPr>
              <a:t>3. Ulaganja u poduzetnički pothvat</a:t>
            </a:r>
            <a:br>
              <a:rPr lang="hr-HR" sz="3200" dirty="0">
                <a:solidFill>
                  <a:schemeClr val="tx2"/>
                </a:solidFill>
              </a:rPr>
            </a:br>
            <a:r>
              <a:rPr lang="hr-HR" sz="3200" dirty="0">
                <a:solidFill>
                  <a:schemeClr val="tx2"/>
                </a:solidFill>
              </a:rPr>
              <a:t> </a:t>
            </a:r>
            <a:br>
              <a:rPr lang="hr-HR" sz="4400" dirty="0">
                <a:solidFill>
                  <a:schemeClr val="tx2"/>
                </a:solidFill>
              </a:rPr>
            </a:br>
            <a:r>
              <a:rPr lang="hr-HR" sz="4400" dirty="0"/>
              <a:t>Ulaganja iz  vlastitih izvora</a:t>
            </a:r>
          </a:p>
        </p:txBody>
      </p:sp>
      <p:sp>
        <p:nvSpPr>
          <p:cNvPr id="5" name="Podnaslov 2">
            <a:extLst>
              <a:ext uri="{FF2B5EF4-FFF2-40B4-BE49-F238E27FC236}">
                <a16:creationId xmlns:a16="http://schemas.microsoft.com/office/drawing/2014/main" id="{25ED60F5-72DA-3675-FF09-FE5594527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2878" y="5078081"/>
            <a:ext cx="8637072" cy="977621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hr-HR" cap="none" dirty="0">
                <a:solidFill>
                  <a:srgbClr val="000000"/>
                </a:solidFill>
              </a:rPr>
              <a:t>Izradila: Marina Juriša, dipl. </a:t>
            </a:r>
            <a:r>
              <a:rPr lang="hr-HR" cap="none" dirty="0" err="1">
                <a:solidFill>
                  <a:srgbClr val="000000"/>
                </a:solidFill>
              </a:rPr>
              <a:t>oec</a:t>
            </a:r>
            <a:endParaRPr lang="hr-HR" cap="none" dirty="0">
              <a:solidFill>
                <a:srgbClr val="000000"/>
              </a:solidFill>
            </a:endParaRPr>
          </a:p>
          <a:p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ULAGANJA IZ VLASTITIH IZVORA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Poduzetnik koji pokreće poduzetnički pothvat često raspolaže određenim sredstvima iz svojih izvora koje je spreman uložiti u pothvat.</a:t>
            </a:r>
          </a:p>
        </p:txBody>
      </p:sp>
    </p:spTree>
    <p:extLst>
      <p:ext uri="{BB962C8B-B14F-4D97-AF65-F5344CB8AC3E}">
        <p14:creationId xmlns:p14="http://schemas.microsoft.com/office/powerpoint/2010/main" val="3643240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ULAGANJA IZ VLASTITIH IZVORA</a:t>
            </a:r>
          </a:p>
        </p:txBody>
      </p:sp>
      <p:graphicFrame>
        <p:nvGraphicFramePr>
          <p:cNvPr id="5" name="TekstniOkvir 2">
            <a:extLst>
              <a:ext uri="{FF2B5EF4-FFF2-40B4-BE49-F238E27FC236}">
                <a16:creationId xmlns:a16="http://schemas.microsoft.com/office/drawing/2014/main" id="{304397B8-D13D-66B6-E20C-B7E94D094DB2}"/>
              </a:ext>
            </a:extLst>
          </p:cNvPr>
          <p:cNvGraphicFramePr/>
          <p:nvPr/>
        </p:nvGraphicFramePr>
        <p:xfrm>
          <a:off x="1339215" y="1781634"/>
          <a:ext cx="9816465" cy="416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76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22446-C916-E430-E24F-4A91B6800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1C2E-1BEF-8F71-EFF7-76EEBCEE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ULAGANJA IZ VLASTITIH IZVORA - VJEŽBA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43011-9586-0F9E-EC9C-E89662343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847" y="2015732"/>
            <a:ext cx="10963071" cy="34506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800" i="1" u="sng" dirty="0"/>
              <a:t>Za poslovnu ideju Proizvodnja meda u sklopu OPG-a procijenite:</a:t>
            </a:r>
            <a:endParaRPr lang="hr-HR" sz="2800" dirty="0"/>
          </a:p>
          <a:p>
            <a:r>
              <a:rPr lang="hr-HR" sz="2800" dirty="0"/>
              <a:t>1. Navedite potrebna ulaganja i odredite vrstu imovine.</a:t>
            </a:r>
          </a:p>
          <a:p>
            <a:r>
              <a:rPr lang="hr-HR" sz="2800" dirty="0"/>
              <a:t>2. Potrebna ulaganja sortirajte prema kriterijima i vrstama ulaganja. (udžbenik str. 71/72 tablica)</a:t>
            </a:r>
          </a:p>
          <a:p>
            <a:r>
              <a:rPr lang="hr-HR" sz="2800" dirty="0"/>
              <a:t>3. Koliko u postotku iznosi vaše vlastito ulaganje? Odredite omjere.</a:t>
            </a:r>
          </a:p>
        </p:txBody>
      </p:sp>
    </p:spTree>
    <p:extLst>
      <p:ext uri="{BB962C8B-B14F-4D97-AF65-F5344CB8AC3E}">
        <p14:creationId xmlns:p14="http://schemas.microsoft.com/office/powerpoint/2010/main" val="892266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C38F-2EC0-0FAA-77E5-409D263DB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A6199-5BB6-5EDC-626E-D20D48489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2584159"/>
            <a:ext cx="9603275" cy="1049235"/>
          </a:xfrm>
        </p:spPr>
        <p:txBody>
          <a:bodyPr/>
          <a:lstStyle/>
          <a:p>
            <a:pPr algn="ctr"/>
            <a:r>
              <a:rPr lang="hr-HR" dirty="0"/>
              <a:t>Izlaganje učenika</a:t>
            </a:r>
          </a:p>
        </p:txBody>
      </p:sp>
    </p:spTree>
    <p:extLst>
      <p:ext uri="{BB962C8B-B14F-4D97-AF65-F5344CB8AC3E}">
        <p14:creationId xmlns:p14="http://schemas.microsoft.com/office/powerpoint/2010/main" val="276019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8644D-7937-7278-4876-414EA1CF7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677A-E3E9-7086-6DEB-1E365B47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2584159"/>
            <a:ext cx="9603275" cy="1049235"/>
          </a:xfrm>
        </p:spPr>
        <p:txBody>
          <a:bodyPr/>
          <a:lstStyle/>
          <a:p>
            <a:pPr algn="ctr"/>
            <a:r>
              <a:rPr lang="hr-HR" cap="none" dirty="0"/>
              <a:t>Hvala na pozornosti</a:t>
            </a:r>
            <a:r>
              <a:rPr lang="hr-H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81916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Galerij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j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j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25</TotalTime>
  <Words>149</Words>
  <Application>Microsoft Office PowerPoint</Application>
  <PresentationFormat>Široki zaslon</PresentationFormat>
  <Paragraphs>16</Paragraphs>
  <Slides>6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0" baseType="lpstr">
      <vt:lpstr>Aptos</vt:lpstr>
      <vt:lpstr>Arial</vt:lpstr>
      <vt:lpstr>Gill Sans MT</vt:lpstr>
      <vt:lpstr>Galerija</vt:lpstr>
      <vt:lpstr>PowerPoint prezentacija</vt:lpstr>
      <vt:lpstr>ULAGANJA IZ VLASTITIH IZVORA</vt:lpstr>
      <vt:lpstr>ULAGANJA IZ VLASTITIH IZVORA</vt:lpstr>
      <vt:lpstr>ULAGANJA IZ VLASTITIH IZVORA - VJEŽBA</vt:lpstr>
      <vt:lpstr>Izlaganje učenika</vt:lpstr>
      <vt:lpstr>Hvala na pozornosti.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Juriša</dc:creator>
  <cp:lastModifiedBy>Marina Juriša</cp:lastModifiedBy>
  <cp:revision>8</cp:revision>
  <dcterms:created xsi:type="dcterms:W3CDTF">2025-10-07T10:32:40Z</dcterms:created>
  <dcterms:modified xsi:type="dcterms:W3CDTF">2026-06-10T15:09:02Z</dcterms:modified>
</cp:coreProperties>
</file>